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dec Pro" panose="020B0604020202020204" charset="0"/>
      <p:regular r:id="rId15"/>
    </p:embeddedFont>
    <p:embeddedFont>
      <p:font typeface="Cy Grotesk Gran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43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3976" y="3661177"/>
            <a:ext cx="8951471" cy="2421851"/>
            <a:chOff x="0" y="0"/>
            <a:chExt cx="11935294" cy="3229135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935294" cy="13969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8280"/>
                </a:lnSpc>
                <a:spcBef>
                  <a:spcPct val="0"/>
                </a:spcBef>
              </a:pPr>
              <a:r>
                <a:rPr lang="en-US" sz="6900">
                  <a:solidFill>
                    <a:srgbClr val="EDECED"/>
                  </a:solidFill>
                  <a:latin typeface="Cy Grotesk Grand"/>
                </a:rPr>
                <a:t>TRADE GENIUS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794234"/>
              <a:ext cx="11935294" cy="14349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000">
                  <a:solidFill>
                    <a:srgbClr val="EDECED"/>
                  </a:solidFill>
                  <a:latin typeface="Codec Pro"/>
                </a:rPr>
                <a:t>A market research firm.</a:t>
              </a:r>
            </a:p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EDECED"/>
                  </a:solidFill>
                  <a:latin typeface="Codec Pro"/>
                </a:rPr>
                <a:t>Focused on democratizing finance.</a:t>
              </a:r>
            </a:p>
          </p:txBody>
        </p:sp>
      </p:grpSp>
      <p:sp>
        <p:nvSpPr>
          <p:cNvPr id="5" name="Freeform 5"/>
          <p:cNvSpPr/>
          <p:nvPr/>
        </p:nvSpPr>
        <p:spPr>
          <a:xfrm rot="-6322014">
            <a:off x="11589302" y="-6549032"/>
            <a:ext cx="10329583" cy="9787280"/>
          </a:xfrm>
          <a:custGeom>
            <a:avLst/>
            <a:gdLst/>
            <a:ahLst/>
            <a:cxnLst/>
            <a:rect l="l" t="t" r="r" b="b"/>
            <a:pathLst>
              <a:path w="10329583" h="9787280">
                <a:moveTo>
                  <a:pt x="0" y="0"/>
                </a:moveTo>
                <a:lnTo>
                  <a:pt x="10329582" y="0"/>
                </a:lnTo>
                <a:lnTo>
                  <a:pt x="10329582" y="9787279"/>
                </a:lnTo>
                <a:lnTo>
                  <a:pt x="0" y="97872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1542270" y="475348"/>
            <a:ext cx="4421901" cy="8986407"/>
            <a:chOff x="0" y="0"/>
            <a:chExt cx="5001260" cy="1016381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r="-4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t="-224" b="-22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Freeform 9"/>
          <p:cNvSpPr/>
          <p:nvPr/>
        </p:nvSpPr>
        <p:spPr>
          <a:xfrm>
            <a:off x="-2881103" y="6628122"/>
            <a:ext cx="25722547" cy="7105854"/>
          </a:xfrm>
          <a:custGeom>
            <a:avLst/>
            <a:gdLst/>
            <a:ahLst/>
            <a:cxnLst/>
            <a:rect l="l" t="t" r="r" b="b"/>
            <a:pathLst>
              <a:path w="25722547" h="7105854">
                <a:moveTo>
                  <a:pt x="0" y="0"/>
                </a:moveTo>
                <a:lnTo>
                  <a:pt x="25722547" y="0"/>
                </a:lnTo>
                <a:lnTo>
                  <a:pt x="25722547" y="7105854"/>
                </a:lnTo>
                <a:lnTo>
                  <a:pt x="0" y="71058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3593548" y="475348"/>
            <a:ext cx="3546141" cy="3360097"/>
          </a:xfrm>
          <a:custGeom>
            <a:avLst/>
            <a:gdLst/>
            <a:ahLst/>
            <a:cxnLst/>
            <a:rect l="l" t="t" r="r" b="b"/>
            <a:pathLst>
              <a:path w="3546141" h="3360097">
                <a:moveTo>
                  <a:pt x="0" y="0"/>
                </a:moveTo>
                <a:lnTo>
                  <a:pt x="3546141" y="0"/>
                </a:lnTo>
                <a:lnTo>
                  <a:pt x="3546141" y="3360097"/>
                </a:lnTo>
                <a:lnTo>
                  <a:pt x="0" y="33600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2216" t="-60426" r="-81151" b="-11752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1123976" y="6302010"/>
            <a:ext cx="2617550" cy="1481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14"/>
              </a:lnSpc>
            </a:pPr>
            <a:r>
              <a:rPr lang="en-US" sz="1367">
                <a:solidFill>
                  <a:srgbClr val="EDECED"/>
                </a:solidFill>
                <a:latin typeface="Codec Pro"/>
              </a:rPr>
              <a:t>IST 659 - Team 1</a:t>
            </a:r>
          </a:p>
          <a:p>
            <a:pPr>
              <a:lnSpc>
                <a:spcPts val="1914"/>
              </a:lnSpc>
            </a:pPr>
            <a:r>
              <a:rPr lang="en-US" sz="1367">
                <a:solidFill>
                  <a:srgbClr val="EDECED"/>
                </a:solidFill>
                <a:latin typeface="Codec Pro"/>
              </a:rPr>
              <a:t>Cheromaine Nisa Ornella Smith</a:t>
            </a:r>
          </a:p>
          <a:p>
            <a:pPr>
              <a:lnSpc>
                <a:spcPts val="1914"/>
              </a:lnSpc>
            </a:pPr>
            <a:r>
              <a:rPr lang="en-US" sz="1367">
                <a:solidFill>
                  <a:srgbClr val="EDECED"/>
                </a:solidFill>
                <a:latin typeface="Codec Pro"/>
              </a:rPr>
              <a:t>Ivan Ovalle</a:t>
            </a:r>
          </a:p>
          <a:p>
            <a:pPr>
              <a:lnSpc>
                <a:spcPts val="1914"/>
              </a:lnSpc>
            </a:pPr>
            <a:r>
              <a:rPr lang="en-US" sz="1367">
                <a:solidFill>
                  <a:srgbClr val="EDECED"/>
                </a:solidFill>
                <a:latin typeface="Codec Pro"/>
              </a:rPr>
              <a:t>Gavin Grosswald</a:t>
            </a:r>
          </a:p>
          <a:p>
            <a:pPr>
              <a:lnSpc>
                <a:spcPts val="1914"/>
              </a:lnSpc>
            </a:pPr>
            <a:r>
              <a:rPr lang="en-US" sz="1367">
                <a:solidFill>
                  <a:srgbClr val="EDECED"/>
                </a:solidFill>
                <a:latin typeface="Codec Pro"/>
              </a:rPr>
              <a:t>Nick Yurashku</a:t>
            </a:r>
          </a:p>
          <a:p>
            <a:pPr marL="0" lvl="0" indent="0" algn="l">
              <a:lnSpc>
                <a:spcPts val="1914"/>
              </a:lnSpc>
              <a:spcBef>
                <a:spcPct val="0"/>
              </a:spcBef>
            </a:pPr>
            <a:endParaRPr lang="en-US" sz="1367">
              <a:solidFill>
                <a:srgbClr val="EDECED"/>
              </a:solidFill>
              <a:latin typeface="Codec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232417">
            <a:off x="-4559855" y="-1891489"/>
            <a:ext cx="14849581" cy="14069978"/>
          </a:xfrm>
          <a:custGeom>
            <a:avLst/>
            <a:gdLst/>
            <a:ahLst/>
            <a:cxnLst/>
            <a:rect l="l" t="t" r="r" b="b"/>
            <a:pathLst>
              <a:path w="14849581" h="14069978">
                <a:moveTo>
                  <a:pt x="0" y="0"/>
                </a:moveTo>
                <a:lnTo>
                  <a:pt x="14849580" y="0"/>
                </a:lnTo>
                <a:lnTo>
                  <a:pt x="14849580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536060" y="4476750"/>
            <a:ext cx="6919753" cy="1333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560"/>
              </a:lnSpc>
              <a:spcBef>
                <a:spcPct val="0"/>
              </a:spcBef>
            </a:pPr>
            <a:r>
              <a:rPr lang="en-US" sz="8800">
                <a:solidFill>
                  <a:srgbClr val="EDECED"/>
                </a:solidFill>
                <a:latin typeface="Cy Grotesk Grand"/>
              </a:rPr>
              <a:t>AGENDA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785813"/>
            <a:ext cx="6630719" cy="476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20"/>
              </a:lnSpc>
              <a:spcBef>
                <a:spcPct val="0"/>
              </a:spcBef>
            </a:pPr>
            <a:r>
              <a:rPr lang="en-US" sz="3100">
                <a:solidFill>
                  <a:srgbClr val="EDECED"/>
                </a:solidFill>
                <a:latin typeface="Cy Grotesk Grand"/>
              </a:rPr>
              <a:t>TOPICS COVERED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163238" y="2488012"/>
            <a:ext cx="6630719" cy="5310977"/>
            <a:chOff x="0" y="0"/>
            <a:chExt cx="8840958" cy="7081302"/>
          </a:xfrm>
        </p:grpSpPr>
        <p:sp>
          <p:nvSpPr>
            <p:cNvPr id="6" name="TextBox 6"/>
            <p:cNvSpPr txBox="1"/>
            <p:nvPr/>
          </p:nvSpPr>
          <p:spPr>
            <a:xfrm>
              <a:off x="0" y="-552450"/>
              <a:ext cx="8840958" cy="13322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749"/>
                </a:lnSpc>
              </a:pPr>
              <a:r>
                <a:rPr lang="en-US" sz="3899" u="sng">
                  <a:solidFill>
                    <a:srgbClr val="EDECED"/>
                  </a:solidFill>
                  <a:latin typeface="Codec Pro"/>
                </a:rPr>
                <a:t>TOPIC 1</a:t>
              </a:r>
              <a:r>
                <a:rPr lang="en-US" sz="3899">
                  <a:solidFill>
                    <a:srgbClr val="EDECED"/>
                  </a:solidFill>
                  <a:latin typeface="Codec Pro"/>
                </a:rPr>
                <a:t>: OVERVIEW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749067"/>
              <a:ext cx="8840958" cy="13322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749"/>
                </a:lnSpc>
              </a:pPr>
              <a:r>
                <a:rPr lang="en-US" sz="3899" u="sng">
                  <a:solidFill>
                    <a:srgbClr val="EDECED"/>
                  </a:solidFill>
                  <a:latin typeface="Codec Pro"/>
                </a:rPr>
                <a:t>TOPIC 4</a:t>
              </a:r>
              <a:r>
                <a:rPr lang="en-US" sz="3899">
                  <a:solidFill>
                    <a:srgbClr val="EDECED"/>
                  </a:solidFill>
                  <a:latin typeface="Codec Pro"/>
                </a:rPr>
                <a:t>: CONCLUSIONS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648562"/>
              <a:ext cx="8840958" cy="13322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749"/>
                </a:lnSpc>
              </a:pPr>
              <a:r>
                <a:rPr lang="en-US" sz="3899" u="sng">
                  <a:solidFill>
                    <a:srgbClr val="EDECED"/>
                  </a:solidFill>
                  <a:latin typeface="Codec Pro"/>
                </a:rPr>
                <a:t>TOPIC 3</a:t>
              </a:r>
              <a:r>
                <a:rPr lang="en-US" sz="3899">
                  <a:solidFill>
                    <a:srgbClr val="EDECED"/>
                  </a:solidFill>
                  <a:latin typeface="Codec Pro"/>
                </a:rPr>
                <a:t>: APP MOCK UP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548056"/>
              <a:ext cx="8840958" cy="13322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749"/>
                </a:lnSpc>
              </a:pPr>
              <a:r>
                <a:rPr lang="en-US" sz="3899" u="sng">
                  <a:solidFill>
                    <a:srgbClr val="EDECED"/>
                  </a:solidFill>
                  <a:latin typeface="Codec Pro"/>
                </a:rPr>
                <a:t>TOPIC 2</a:t>
              </a:r>
              <a:r>
                <a:rPr lang="en-US" sz="3899">
                  <a:solidFill>
                    <a:srgbClr val="EDECED"/>
                  </a:solidFill>
                  <a:latin typeface="Codec Pro"/>
                </a:rPr>
                <a:t>: DATA MODELS</a:t>
              </a:r>
            </a:p>
          </p:txBody>
        </p:sp>
      </p:grpSp>
      <p:sp>
        <p:nvSpPr>
          <p:cNvPr id="10" name="Freeform 10"/>
          <p:cNvSpPr/>
          <p:nvPr/>
        </p:nvSpPr>
        <p:spPr>
          <a:xfrm>
            <a:off x="11550481" y="941533"/>
            <a:ext cx="3546141" cy="3360097"/>
          </a:xfrm>
          <a:custGeom>
            <a:avLst/>
            <a:gdLst/>
            <a:ahLst/>
            <a:cxnLst/>
            <a:rect l="l" t="t" r="r" b="b"/>
            <a:pathLst>
              <a:path w="3546141" h="3360097">
                <a:moveTo>
                  <a:pt x="0" y="0"/>
                </a:moveTo>
                <a:lnTo>
                  <a:pt x="3546141" y="0"/>
                </a:lnTo>
                <a:lnTo>
                  <a:pt x="3546141" y="3360097"/>
                </a:lnTo>
                <a:lnTo>
                  <a:pt x="0" y="33600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2216" t="-60426" r="-81151" b="-117523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451485" y="520351"/>
            <a:ext cx="13213888" cy="8864873"/>
            <a:chOff x="0" y="0"/>
            <a:chExt cx="17618517" cy="11819831"/>
          </a:xfrm>
        </p:grpSpPr>
        <p:sp>
          <p:nvSpPr>
            <p:cNvPr id="3" name="TextBox 3"/>
            <p:cNvSpPr txBox="1"/>
            <p:nvPr/>
          </p:nvSpPr>
          <p:spPr>
            <a:xfrm>
              <a:off x="3121488" y="-9525"/>
              <a:ext cx="10562846" cy="20236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961"/>
                </a:lnSpc>
              </a:pPr>
              <a:r>
                <a:rPr lang="en-US" sz="4968">
                  <a:solidFill>
                    <a:srgbClr val="EDECED"/>
                  </a:solidFill>
                  <a:latin typeface="Cy Grotesk Grand"/>
                </a:rPr>
                <a:t>38% OF HEDGE FUNDS FAIL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553215"/>
              <a:ext cx="17618517" cy="19052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60"/>
                </a:lnSpc>
              </a:pPr>
              <a:r>
                <a:rPr lang="en-US" sz="3050">
                  <a:solidFill>
                    <a:srgbClr val="EDECED"/>
                  </a:solidFill>
                  <a:latin typeface="Codec Pro"/>
                </a:rPr>
                <a:t>Due to bad investment decisions</a:t>
              </a:r>
            </a:p>
            <a:p>
              <a:pPr algn="ctr">
                <a:lnSpc>
                  <a:spcPts val="3660"/>
                </a:lnSpc>
              </a:pPr>
              <a:endParaRPr lang="en-US" sz="3050">
                <a:solidFill>
                  <a:srgbClr val="EDECED"/>
                </a:solidFill>
                <a:latin typeface="Codec Pro"/>
              </a:endParaRPr>
            </a:p>
            <a:p>
              <a:pPr algn="ctr">
                <a:lnSpc>
                  <a:spcPts val="3660"/>
                </a:lnSpc>
              </a:pPr>
              <a:r>
                <a:rPr lang="en-US" sz="3050">
                  <a:solidFill>
                    <a:srgbClr val="EDECED"/>
                  </a:solidFill>
                  <a:latin typeface="Codec Pro"/>
                </a:rPr>
                <a:t>AND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3121488" y="5026616"/>
              <a:ext cx="10562846" cy="16033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412"/>
                </a:lnSpc>
              </a:pPr>
              <a:r>
                <a:rPr lang="en-US" sz="7843">
                  <a:solidFill>
                    <a:srgbClr val="EDECED"/>
                  </a:solidFill>
                  <a:latin typeface="Cy Grotesk Grand"/>
                </a:rPr>
                <a:t>90%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169103"/>
              <a:ext cx="17618517" cy="6657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60"/>
                </a:lnSpc>
              </a:pPr>
              <a:r>
                <a:rPr lang="en-US" sz="3050">
                  <a:solidFill>
                    <a:srgbClr val="EDECED"/>
                  </a:solidFill>
                  <a:latin typeface="Codec Pro"/>
                </a:rPr>
                <a:t>of retail traders fail to make a profit trading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0545503"/>
              <a:ext cx="17618517" cy="12743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660"/>
                </a:lnSpc>
              </a:pPr>
              <a:r>
                <a:rPr lang="en-US" sz="3050">
                  <a:solidFill>
                    <a:srgbClr val="EDECED"/>
                  </a:solidFill>
                  <a:latin typeface="Codec Pro"/>
                </a:rPr>
                <a:t>TradeGenius’ believes that the lack of high quality information for CTA’s and retail traders is what keeps many from succeeding</a:t>
              </a:r>
            </a:p>
          </p:txBody>
        </p:sp>
      </p:grpSp>
      <p:sp>
        <p:nvSpPr>
          <p:cNvPr id="8" name="Freeform 8"/>
          <p:cNvSpPr/>
          <p:nvPr/>
        </p:nvSpPr>
        <p:spPr>
          <a:xfrm rot="-9453801">
            <a:off x="1025101" y="-2125507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2" y="0"/>
                </a:lnTo>
                <a:lnTo>
                  <a:pt x="3936832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 rot="8207418">
            <a:off x="15857998" y="4568417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2" y="0"/>
                </a:lnTo>
                <a:lnTo>
                  <a:pt x="3936832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 rot="9550003">
            <a:off x="-669646" y="8073406"/>
            <a:ext cx="3936832" cy="3730148"/>
          </a:xfrm>
          <a:custGeom>
            <a:avLst/>
            <a:gdLst/>
            <a:ahLst/>
            <a:cxnLst/>
            <a:rect l="l" t="t" r="r" b="b"/>
            <a:pathLst>
              <a:path w="3936832" h="3730148">
                <a:moveTo>
                  <a:pt x="0" y="0"/>
                </a:moveTo>
                <a:lnTo>
                  <a:pt x="3936831" y="0"/>
                </a:lnTo>
                <a:lnTo>
                  <a:pt x="3936831" y="3730149"/>
                </a:lnTo>
                <a:lnTo>
                  <a:pt x="0" y="37301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-1131804">
            <a:off x="12633758" y="465778"/>
            <a:ext cx="4725980" cy="1406689"/>
          </a:xfrm>
          <a:custGeom>
            <a:avLst/>
            <a:gdLst/>
            <a:ahLst/>
            <a:cxnLst/>
            <a:rect l="l" t="t" r="r" b="b"/>
            <a:pathLst>
              <a:path w="4725980" h="1406689">
                <a:moveTo>
                  <a:pt x="0" y="0"/>
                </a:moveTo>
                <a:lnTo>
                  <a:pt x="4725980" y="0"/>
                </a:lnTo>
                <a:lnTo>
                  <a:pt x="4725980" y="1406689"/>
                </a:lnTo>
                <a:lnTo>
                  <a:pt x="0" y="14066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3318108" y="6617306"/>
            <a:ext cx="11480642" cy="801190"/>
          </a:xfrm>
          <a:custGeom>
            <a:avLst/>
            <a:gdLst/>
            <a:ahLst/>
            <a:cxnLst/>
            <a:rect l="l" t="t" r="r" b="b"/>
            <a:pathLst>
              <a:path w="11480642" h="801190">
                <a:moveTo>
                  <a:pt x="0" y="0"/>
                </a:moveTo>
                <a:lnTo>
                  <a:pt x="11480642" y="0"/>
                </a:lnTo>
                <a:lnTo>
                  <a:pt x="11480642" y="801190"/>
                </a:lnTo>
                <a:lnTo>
                  <a:pt x="0" y="8011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9765" b="-4292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93285" y="8518801"/>
            <a:ext cx="2210970" cy="1732847"/>
          </a:xfrm>
          <a:custGeom>
            <a:avLst/>
            <a:gdLst/>
            <a:ahLst/>
            <a:cxnLst/>
            <a:rect l="l" t="t" r="r" b="b"/>
            <a:pathLst>
              <a:path w="2210970" h="1732847">
                <a:moveTo>
                  <a:pt x="0" y="0"/>
                </a:moveTo>
                <a:lnTo>
                  <a:pt x="2210969" y="0"/>
                </a:lnTo>
                <a:lnTo>
                  <a:pt x="2210969" y="1732847"/>
                </a:lnTo>
                <a:lnTo>
                  <a:pt x="0" y="173284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6490306" y="5076958"/>
            <a:ext cx="1939843" cy="2713066"/>
          </a:xfrm>
          <a:custGeom>
            <a:avLst/>
            <a:gdLst/>
            <a:ahLst/>
            <a:cxnLst/>
            <a:rect l="l" t="t" r="r" b="b"/>
            <a:pathLst>
              <a:path w="1939843" h="2713066">
                <a:moveTo>
                  <a:pt x="0" y="0"/>
                </a:moveTo>
                <a:lnTo>
                  <a:pt x="1939842" y="0"/>
                </a:lnTo>
                <a:lnTo>
                  <a:pt x="1939842" y="2713067"/>
                </a:lnTo>
                <a:lnTo>
                  <a:pt x="0" y="271306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640372" y="-315473"/>
            <a:ext cx="2427400" cy="1344173"/>
          </a:xfrm>
          <a:custGeom>
            <a:avLst/>
            <a:gdLst/>
            <a:ahLst/>
            <a:cxnLst/>
            <a:rect l="l" t="t" r="r" b="b"/>
            <a:pathLst>
              <a:path w="2427400" h="1344173">
                <a:moveTo>
                  <a:pt x="0" y="0"/>
                </a:moveTo>
                <a:lnTo>
                  <a:pt x="2427400" y="0"/>
                </a:lnTo>
                <a:lnTo>
                  <a:pt x="2427400" y="1344173"/>
                </a:lnTo>
                <a:lnTo>
                  <a:pt x="0" y="134417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681450">
            <a:off x="9506411" y="-2798394"/>
            <a:ext cx="14849581" cy="14069978"/>
          </a:xfrm>
          <a:custGeom>
            <a:avLst/>
            <a:gdLst/>
            <a:ahLst/>
            <a:cxnLst/>
            <a:rect l="l" t="t" r="r" b="b"/>
            <a:pathLst>
              <a:path w="14849581" h="14069978">
                <a:moveTo>
                  <a:pt x="0" y="0"/>
                </a:moveTo>
                <a:lnTo>
                  <a:pt x="14849581" y="0"/>
                </a:lnTo>
                <a:lnTo>
                  <a:pt x="14849581" y="14069978"/>
                </a:lnTo>
                <a:lnTo>
                  <a:pt x="0" y="140699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744836" y="3271012"/>
            <a:ext cx="7086600" cy="3617835"/>
            <a:chOff x="0" y="0"/>
            <a:chExt cx="9448800" cy="4823780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9448800" cy="10635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6239"/>
                </a:lnSpc>
                <a:spcBef>
                  <a:spcPct val="0"/>
                </a:spcBef>
              </a:pPr>
              <a:r>
                <a:rPr lang="en-US" sz="5199">
                  <a:solidFill>
                    <a:srgbClr val="EDECED"/>
                  </a:solidFill>
                  <a:latin typeface="Cy Grotesk Grand"/>
                </a:rPr>
                <a:t>OVERVIEW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255576"/>
              <a:ext cx="9448800" cy="35682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EDECED"/>
                  </a:solidFill>
                  <a:latin typeface="Codec Pro"/>
                </a:rPr>
                <a:t>TradeGenius is focused on improving the financial world by providing high quality and obtainable financial research to users that wish to be informed of what the market is doing.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73309" y="333904"/>
            <a:ext cx="11446049" cy="83759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80328" y="2278943"/>
            <a:ext cx="13671638" cy="7843781"/>
          </a:xfrm>
          <a:custGeom>
            <a:avLst/>
            <a:gdLst/>
            <a:ahLst/>
            <a:cxnLst/>
            <a:rect l="l" t="t" r="r" b="b"/>
            <a:pathLst>
              <a:path w="13671638" h="7843781">
                <a:moveTo>
                  <a:pt x="0" y="0"/>
                </a:moveTo>
                <a:lnTo>
                  <a:pt x="13671638" y="0"/>
                </a:lnTo>
                <a:lnTo>
                  <a:pt x="13671638" y="7843781"/>
                </a:lnTo>
                <a:lnTo>
                  <a:pt x="0" y="78437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86952" y="392993"/>
            <a:ext cx="6108048" cy="188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440"/>
              </a:lnSpc>
            </a:pPr>
            <a:r>
              <a:rPr lang="en-US" sz="6200">
                <a:solidFill>
                  <a:srgbClr val="EDECED"/>
                </a:solidFill>
                <a:latin typeface="Cy Grotesk Grand"/>
              </a:rPr>
              <a:t>Conceptual Data Model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11305" y="1319948"/>
            <a:ext cx="17465390" cy="8739227"/>
          </a:xfrm>
          <a:custGeom>
            <a:avLst/>
            <a:gdLst/>
            <a:ahLst/>
            <a:cxnLst/>
            <a:rect l="l" t="t" r="r" b="b"/>
            <a:pathLst>
              <a:path w="17465390" h="8739227">
                <a:moveTo>
                  <a:pt x="0" y="0"/>
                </a:moveTo>
                <a:lnTo>
                  <a:pt x="17465390" y="0"/>
                </a:lnTo>
                <a:lnTo>
                  <a:pt x="17465390" y="8739227"/>
                </a:lnTo>
                <a:lnTo>
                  <a:pt x="0" y="87392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17520" y="223471"/>
            <a:ext cx="16258210" cy="990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800"/>
              </a:lnSpc>
            </a:pPr>
            <a:r>
              <a:rPr lang="en-US" sz="6500">
                <a:solidFill>
                  <a:srgbClr val="EDECED"/>
                </a:solidFill>
                <a:latin typeface="Cy Grotesk Grand"/>
              </a:rPr>
              <a:t>PHYSICAL DATA MODEL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44094" y="1202599"/>
            <a:ext cx="3540644" cy="7195473"/>
            <a:chOff x="0" y="0"/>
            <a:chExt cx="5001260" cy="101638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t="-224" b="-22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6990289" y="1202599"/>
            <a:ext cx="3540644" cy="7195473"/>
            <a:chOff x="0" y="0"/>
            <a:chExt cx="5001260" cy="1016381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t="-34" b="-3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3642996" y="1028700"/>
            <a:ext cx="3579738" cy="7274923"/>
            <a:chOff x="0" y="0"/>
            <a:chExt cx="5001260" cy="1016381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5"/>
              <a:stretch>
                <a:fillRect t="-1105" b="-110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61948" y="288026"/>
            <a:ext cx="5622839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6120"/>
              </a:lnSpc>
              <a:spcBef>
                <a:spcPct val="0"/>
              </a:spcBef>
            </a:pPr>
            <a:r>
              <a:rPr lang="en-US" sz="5100">
                <a:solidFill>
                  <a:srgbClr val="EDECED"/>
                </a:solidFill>
                <a:latin typeface="Cy Grotesk Grand"/>
              </a:rPr>
              <a:t>DASHBOARD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3642996" y="8477521"/>
            <a:ext cx="3711660" cy="1561335"/>
            <a:chOff x="0" y="0"/>
            <a:chExt cx="4948880" cy="2081779"/>
          </a:xfrm>
        </p:grpSpPr>
        <p:sp>
          <p:nvSpPr>
            <p:cNvPr id="13" name="TextBox 13"/>
            <p:cNvSpPr txBox="1"/>
            <p:nvPr/>
          </p:nvSpPr>
          <p:spPr>
            <a:xfrm>
              <a:off x="0" y="0"/>
              <a:ext cx="4948880" cy="5206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12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EDECED"/>
                  </a:solidFill>
                  <a:latin typeface="Cy Grotesk Grand"/>
                </a:rPr>
                <a:t>Research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959933"/>
              <a:ext cx="4948880" cy="11218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EDECED"/>
                  </a:solidFill>
                  <a:latin typeface="Codec Pro"/>
                </a:rPr>
                <a:t>Research at your fingertips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6904781" y="8541119"/>
            <a:ext cx="3711660" cy="1142309"/>
            <a:chOff x="0" y="0"/>
            <a:chExt cx="4948880" cy="1523079"/>
          </a:xfrm>
        </p:grpSpPr>
        <p:sp>
          <p:nvSpPr>
            <p:cNvPr id="16" name="TextBox 16"/>
            <p:cNvSpPr txBox="1"/>
            <p:nvPr/>
          </p:nvSpPr>
          <p:spPr>
            <a:xfrm>
              <a:off x="0" y="0"/>
              <a:ext cx="4948880" cy="5206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12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EDECED"/>
                  </a:solidFill>
                  <a:latin typeface="Cy Grotesk Grand"/>
                </a:rPr>
                <a:t>Watchlists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959933"/>
              <a:ext cx="4948880" cy="56314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EDECED"/>
                  </a:solidFill>
                  <a:latin typeface="Codec Pro"/>
                </a:rPr>
                <a:t>Customizable watchlists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558586" y="8541119"/>
            <a:ext cx="3711660" cy="1561335"/>
            <a:chOff x="0" y="0"/>
            <a:chExt cx="4948880" cy="2081779"/>
          </a:xfrm>
        </p:grpSpPr>
        <p:sp>
          <p:nvSpPr>
            <p:cNvPr id="19" name="TextBox 19"/>
            <p:cNvSpPr txBox="1"/>
            <p:nvPr/>
          </p:nvSpPr>
          <p:spPr>
            <a:xfrm>
              <a:off x="0" y="0"/>
              <a:ext cx="4948880" cy="5206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12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EDECED"/>
                  </a:solidFill>
                  <a:latin typeface="Cy Grotesk Grand"/>
                </a:rPr>
                <a:t>Homepage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959933"/>
              <a:ext cx="4948880" cy="11218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EDECED"/>
                  </a:solidFill>
                  <a:latin typeface="Codec Pro"/>
                </a:rPr>
                <a:t>A simple customizable dashboard for users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446974">
            <a:off x="-5661200" y="-1683126"/>
            <a:ext cx="14849581" cy="14069978"/>
          </a:xfrm>
          <a:custGeom>
            <a:avLst/>
            <a:gdLst/>
            <a:ahLst/>
            <a:cxnLst/>
            <a:rect l="l" t="t" r="r" b="b"/>
            <a:pathLst>
              <a:path w="14849581" h="14069978">
                <a:moveTo>
                  <a:pt x="0" y="0"/>
                </a:moveTo>
                <a:lnTo>
                  <a:pt x="14849581" y="0"/>
                </a:lnTo>
                <a:lnTo>
                  <a:pt x="14849581" y="14069977"/>
                </a:lnTo>
                <a:lnTo>
                  <a:pt x="0" y="14069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4649" y="1175339"/>
            <a:ext cx="7970519" cy="7891984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594300" y="3041386"/>
            <a:ext cx="7086600" cy="3653281"/>
            <a:chOff x="0" y="0"/>
            <a:chExt cx="9448800" cy="4871042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"/>
              <a:ext cx="9448800" cy="11016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6480"/>
                </a:lnSpc>
                <a:spcBef>
                  <a:spcPct val="0"/>
                </a:spcBef>
              </a:pPr>
              <a:r>
                <a:rPr lang="en-US" sz="5400">
                  <a:solidFill>
                    <a:srgbClr val="EDECED"/>
                  </a:solidFill>
                  <a:latin typeface="Cy Grotesk Grand"/>
                </a:rPr>
                <a:t>CONCLUSIONS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302838"/>
              <a:ext cx="9448800" cy="35682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EDECED"/>
                  </a:solidFill>
                  <a:latin typeface="Codec Pro"/>
                </a:rPr>
                <a:t>TradeGenius will be an app that helps traders make investment decisions based on top tier research, in all, improving investment results and lowering risk of failure.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881103" y="7275195"/>
            <a:ext cx="25722547" cy="7105854"/>
          </a:xfrm>
          <a:custGeom>
            <a:avLst/>
            <a:gdLst/>
            <a:ahLst/>
            <a:cxnLst/>
            <a:rect l="l" t="t" r="r" b="b"/>
            <a:pathLst>
              <a:path w="25722547" h="7105854">
                <a:moveTo>
                  <a:pt x="0" y="0"/>
                </a:moveTo>
                <a:lnTo>
                  <a:pt x="25722547" y="0"/>
                </a:lnTo>
                <a:lnTo>
                  <a:pt x="25722547" y="7105854"/>
                </a:lnTo>
                <a:lnTo>
                  <a:pt x="0" y="71058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5138738"/>
            <a:ext cx="16230600" cy="0"/>
          </a:xfrm>
          <a:prstGeom prst="line">
            <a:avLst/>
          </a:prstGeom>
          <a:ln w="9525" cap="rnd">
            <a:solidFill>
              <a:srgbClr val="EDECE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028700" y="4981575"/>
            <a:ext cx="323850" cy="323850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317258" y="4972050"/>
            <a:ext cx="323850" cy="323850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605817" y="4972050"/>
            <a:ext cx="323850" cy="32385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3894375" y="4972050"/>
            <a:ext cx="323850" cy="32385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DECED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28700" y="1028700"/>
            <a:ext cx="16230600" cy="990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EDECED"/>
                </a:solidFill>
                <a:latin typeface="Cy Grotesk Grand"/>
              </a:rPr>
              <a:t>ROLLOUT STRATEGY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28700" y="6000750"/>
            <a:ext cx="3364925" cy="2300794"/>
            <a:chOff x="0" y="0"/>
            <a:chExt cx="4486566" cy="3067725"/>
          </a:xfrm>
        </p:grpSpPr>
        <p:sp>
          <p:nvSpPr>
            <p:cNvPr id="14" name="TextBox 14"/>
            <p:cNvSpPr txBox="1"/>
            <p:nvPr/>
          </p:nvSpPr>
          <p:spPr>
            <a:xfrm>
              <a:off x="0" y="0"/>
              <a:ext cx="4486566" cy="5840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</a:rPr>
                <a:t>Protype App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828477"/>
              <a:ext cx="4486566" cy="2239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EDECED"/>
                  </a:solidFill>
                  <a:latin typeface="Codec Pro"/>
                </a:rPr>
                <a:t>Team will focus on rolling out a prototype app that users can provide feedback on.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5316967" y="6000750"/>
            <a:ext cx="3364925" cy="2319769"/>
            <a:chOff x="0" y="0"/>
            <a:chExt cx="4486566" cy="3093025"/>
          </a:xfrm>
        </p:grpSpPr>
        <p:sp>
          <p:nvSpPr>
            <p:cNvPr id="17" name="TextBox 17"/>
            <p:cNvSpPr txBox="1"/>
            <p:nvPr/>
          </p:nvSpPr>
          <p:spPr>
            <a:xfrm>
              <a:off x="0" y="0"/>
              <a:ext cx="4486566" cy="11680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</a:rPr>
                <a:t>Find Investors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1412478"/>
              <a:ext cx="4486566" cy="16805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EDECED"/>
                  </a:solidFill>
                  <a:latin typeface="Codec Pro"/>
                </a:rPr>
                <a:t>Founders will attend pitch competitions to find funding from VC’s.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3894375" y="6000750"/>
            <a:ext cx="3364925" cy="2300794"/>
            <a:chOff x="0" y="0"/>
            <a:chExt cx="4486566" cy="3067725"/>
          </a:xfrm>
        </p:grpSpPr>
        <p:sp>
          <p:nvSpPr>
            <p:cNvPr id="20" name="TextBox 20"/>
            <p:cNvSpPr txBox="1"/>
            <p:nvPr/>
          </p:nvSpPr>
          <p:spPr>
            <a:xfrm>
              <a:off x="0" y="0"/>
              <a:ext cx="4486566" cy="5840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</a:rPr>
                <a:t>Progress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828477"/>
              <a:ext cx="4486566" cy="2239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EDECED"/>
                  </a:solidFill>
                  <a:latin typeface="Codec Pro"/>
                </a:rPr>
                <a:t>Continue to be the pinacle of success for democratizing financial research. 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9605671" y="6000750"/>
            <a:ext cx="3364925" cy="2719819"/>
            <a:chOff x="0" y="0"/>
            <a:chExt cx="4486566" cy="3626425"/>
          </a:xfrm>
        </p:grpSpPr>
        <p:sp>
          <p:nvSpPr>
            <p:cNvPr id="23" name="TextBox 23"/>
            <p:cNvSpPr txBox="1"/>
            <p:nvPr/>
          </p:nvSpPr>
          <p:spPr>
            <a:xfrm>
              <a:off x="0" y="0"/>
              <a:ext cx="4486566" cy="5840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480"/>
                </a:lnSpc>
                <a:spcBef>
                  <a:spcPct val="0"/>
                </a:spcBef>
              </a:pPr>
              <a:r>
                <a:rPr lang="en-US" sz="2900">
                  <a:solidFill>
                    <a:srgbClr val="EDECED"/>
                  </a:solidFill>
                  <a:latin typeface="Cy Grotesk Grand"/>
                </a:rPr>
                <a:t>IPO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828477"/>
              <a:ext cx="4486566" cy="27979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359"/>
                </a:lnSpc>
                <a:spcBef>
                  <a:spcPct val="0"/>
                </a:spcBef>
              </a:pPr>
              <a:r>
                <a:rPr lang="en-US" sz="2399">
                  <a:solidFill>
                    <a:srgbClr val="EDECED"/>
                  </a:solidFill>
                  <a:latin typeface="Codec Pro"/>
                </a:rPr>
                <a:t>Securing several rounds of investment in order to eventually offer the app to the public for investing. 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241</Words>
  <Application>Microsoft Office PowerPoint</Application>
  <PresentationFormat>Custom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Arial</vt:lpstr>
      <vt:lpstr>Cy Grotesk Grand</vt:lpstr>
      <vt:lpstr>Codec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TradeGenius Presentation</dc:title>
  <cp:lastModifiedBy>Nick Yurashku</cp:lastModifiedBy>
  <cp:revision>1</cp:revision>
  <dcterms:created xsi:type="dcterms:W3CDTF">2006-08-16T00:00:00Z</dcterms:created>
  <dcterms:modified xsi:type="dcterms:W3CDTF">2023-12-14T06:05:10Z</dcterms:modified>
  <dc:identifier>DAF26NlWU_g</dc:identifier>
</cp:coreProperties>
</file>

<file path=docProps/thumbnail.jpeg>
</file>